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52" r:id="rId2"/>
    <p:sldMasterId id="2147483663" r:id="rId3"/>
  </p:sldMasterIdLst>
  <p:notesMasterIdLst>
    <p:notesMasterId r:id="rId28"/>
  </p:notesMasterIdLst>
  <p:handoutMasterIdLst>
    <p:handoutMasterId r:id="rId29"/>
  </p:handoutMasterIdLst>
  <p:sldIdLst>
    <p:sldId id="272" r:id="rId4"/>
    <p:sldId id="304" r:id="rId5"/>
    <p:sldId id="318" r:id="rId6"/>
    <p:sldId id="359" r:id="rId7"/>
    <p:sldId id="330" r:id="rId8"/>
    <p:sldId id="327" r:id="rId9"/>
    <p:sldId id="390" r:id="rId10"/>
    <p:sldId id="391" r:id="rId11"/>
    <p:sldId id="393" r:id="rId12"/>
    <p:sldId id="385" r:id="rId13"/>
    <p:sldId id="386" r:id="rId14"/>
    <p:sldId id="387" r:id="rId15"/>
    <p:sldId id="388" r:id="rId16"/>
    <p:sldId id="323" r:id="rId17"/>
    <p:sldId id="357" r:id="rId18"/>
    <p:sldId id="354" r:id="rId19"/>
    <p:sldId id="358" r:id="rId20"/>
    <p:sldId id="356" r:id="rId21"/>
    <p:sldId id="325" r:id="rId22"/>
    <p:sldId id="389" r:id="rId23"/>
    <p:sldId id="365" r:id="rId24"/>
    <p:sldId id="367" r:id="rId25"/>
    <p:sldId id="364" r:id="rId26"/>
    <p:sldId id="271" r:id="rId27"/>
  </p:sldIdLst>
  <p:sldSz cx="9144000" cy="6858000" type="screen4x3"/>
  <p:notesSz cx="7019925" cy="9305925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alafrej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3E90"/>
    <a:srgbClr val="F05D5D"/>
    <a:srgbClr val="FC750E"/>
    <a:srgbClr val="FC8A0E"/>
    <a:srgbClr val="FC9B0E"/>
    <a:srgbClr val="3EC1CD"/>
    <a:srgbClr val="A5CF5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85230" autoAdjust="0"/>
  </p:normalViewPr>
  <p:slideViewPr>
    <p:cSldViewPr snapToGrid="0" snapToObjects="1">
      <p:cViewPr varScale="1">
        <p:scale>
          <a:sx n="70" d="100"/>
          <a:sy n="70" d="100"/>
        </p:scale>
        <p:origin x="166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71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 smtClean="0"/>
            </a:lvl1pPr>
          </a:lstStyle>
          <a:p>
            <a:pPr>
              <a:defRPr/>
            </a:pPr>
            <a:fld id="{650B78F0-0BBD-41F0-BA94-25339C15D324}" type="datetimeFigureOut">
              <a:rPr lang="fr-FR"/>
              <a:pPr>
                <a:defRPr/>
              </a:pPr>
              <a:t>18/06/2019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FBA627-7DE9-4FD0-BE8F-41B23E1782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29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73AA4FE-1CD0-459A-A806-77B530329AB5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B8F13E5-77F3-4F6D-B658-B64C10B572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25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37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63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 </a:t>
            </a:r>
            <a:r>
              <a:rPr lang="fr-FR" dirty="0"/>
              <a:t>: les résultats affichés</a:t>
            </a:r>
            <a:r>
              <a:rPr lang="fr-FR" baseline="0" dirty="0"/>
              <a:t> si l’ont saisit le mot « finance ». Des offres s’affichent que vous pouvez consulter et </a:t>
            </a:r>
            <a:r>
              <a:rPr lang="fr-FR" baseline="0" dirty="0" smtClean="0"/>
              <a:t>repartager sur votre page vitrine en utilisant l’outil « rédaction d’article »</a:t>
            </a:r>
            <a:endParaRPr lang="fr-FR" baseline="0" dirty="0"/>
          </a:p>
          <a:p>
            <a:r>
              <a:rPr lang="fr-FR" baseline="0" dirty="0"/>
              <a:t>A droite : vous pouvez affiner vos recherches en fonction de critères divers (Ville, entreprise, date de publication, niveau d’expérience, secteur, fonction)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62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21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605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172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54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4673600"/>
          </a:xfrm>
        </p:spPr>
        <p:txBody>
          <a:bodyPr>
            <a:normAutofit/>
          </a:bodyPr>
          <a:lstStyle>
            <a:lvl1pPr marL="34290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</p:spPr>
        <p:txBody>
          <a:bodyPr>
            <a:normAutofit/>
          </a:bodyPr>
          <a:lstStyle>
            <a:lvl1pPr marL="0" indent="0">
              <a:buNone/>
              <a:defRPr lang="fr-FR" sz="180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41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85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 style du titre</a:t>
            </a:r>
          </a:p>
        </p:txBody>
      </p:sp>
      <p:sp>
        <p:nvSpPr>
          <p:cNvPr id="205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5767388"/>
            <a:ext cx="9194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/>
          <p:cNvSpPr txBox="1">
            <a:spLocks noChangeArrowheads="1"/>
          </p:cNvSpPr>
          <p:nvPr userDrawn="1"/>
        </p:nvSpPr>
        <p:spPr bwMode="auto">
          <a:xfrm>
            <a:off x="11731625" y="39052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mtClean="0">
              <a:latin typeface="Calibri" charset="0"/>
            </a:endParaRPr>
          </a:p>
        </p:txBody>
      </p:sp>
      <p:pic>
        <p:nvPicPr>
          <p:cNvPr id="2" name="Image 5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170613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freepik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file.careercenter.ma:8080/share/page/site/banque-dimage/documentlibrar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bitly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bouamar@careercenter.ma" TargetMode="External"/><Relationship Id="rId2" Type="http://schemas.openxmlformats.org/officeDocument/2006/relationships/hyperlink" Target="mailto:mbencheqroun@careercenter.ma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LinkedIn – </a:t>
            </a:r>
            <a:r>
              <a:rPr lang="fr-FR" dirty="0"/>
              <a:t>b</a:t>
            </a:r>
            <a:r>
              <a:rPr lang="fr-FR" dirty="0" smtClean="0"/>
              <a:t>est practices</a:t>
            </a: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271234"/>
            <a:ext cx="7340600" cy="119773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FR" sz="1400" dirty="0" smtClean="0">
              <a:solidFill>
                <a:srgbClr val="1DB8D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Lamyaa bouamar, communications </a:t>
            </a:r>
            <a:r>
              <a:rPr lang="fr-FR" sz="1400" dirty="0" err="1" smtClean="0">
                <a:solidFill>
                  <a:srgbClr val="1DB8D1"/>
                </a:solidFill>
              </a:rPr>
              <a:t>officer</a:t>
            </a:r>
            <a:endParaRPr lang="fr-FR" sz="1400" dirty="0" smtClean="0">
              <a:solidFill>
                <a:srgbClr val="1DB8D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Mourad </a:t>
            </a:r>
            <a:r>
              <a:rPr lang="fr-FR" sz="1400" dirty="0" err="1" smtClean="0">
                <a:solidFill>
                  <a:srgbClr val="1DB8D1"/>
                </a:solidFill>
              </a:rPr>
              <a:t>bencheqroun</a:t>
            </a:r>
            <a:endParaRPr lang="fr-FR" sz="1400" dirty="0">
              <a:solidFill>
                <a:srgbClr val="1DB8D1"/>
              </a:solidFill>
            </a:endParaRP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457200" y="4468969"/>
            <a:ext cx="5181600" cy="884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1200" dirty="0" smtClean="0">
                <a:solidFill>
                  <a:schemeClr val="bg1"/>
                </a:solidFill>
              </a:rPr>
              <a:t>FORMATION EQUIPES Career Center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B251766E-FA2B-436C-9D04-6EEC89452296}" type="slidenum">
              <a:rPr lang="fr-FR" sz="1200" smtClean="0">
                <a:latin typeface="Gill Sans" panose="020B0604020202020204"/>
              </a:rPr>
              <a:pPr algn="ctr"/>
              <a:t>1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433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>
                <a:solidFill>
                  <a:srgbClr val="C2113A"/>
                </a:solidFill>
              </a:rPr>
              <a:t>PROMOUVOIR : PARTAGER DU CONTENU</a:t>
            </a:r>
            <a:endParaRPr lang="fr-FR" b="1" dirty="0">
              <a:solidFill>
                <a:srgbClr val="C2113A"/>
              </a:solidFill>
            </a:endParaRP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0"/>
          </p:nvPr>
        </p:nvSpPr>
        <p:spPr bwMode="auto"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LinkedIn propose des contenus intéressants et professionnels à lire et à partager pour augmenter sa visibilité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En savoir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plus sur le domaine qui vous intéresse (articles et autres)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Avoir accès à différentes présentations avec les contenus qui vous intéressent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Profiter de cours en ligne sur les thématiques qui vous intéressent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4528797"/>
            <a:ext cx="2120900" cy="12687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934A716D-B5AC-49B8-AAB3-80ED9F203249}" type="slidenum">
              <a:rPr lang="fr-FR" sz="1200" smtClean="0">
                <a:latin typeface="Gill Sans" panose="020B0604020202020204"/>
              </a:rPr>
              <a:pPr algn="ctr"/>
              <a:t>10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039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>
                <a:solidFill>
                  <a:srgbClr val="C2113A"/>
                </a:solidFill>
              </a:rPr>
              <a:t>PROMOUVOIR : PARTAGER DU CONTENU VIA LINKEDIN OFFICIAL BLOG</a:t>
            </a: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1312513"/>
            <a:ext cx="5208400" cy="3430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94" y="1308163"/>
            <a:ext cx="4976885" cy="34344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DCEDC5CC-F80B-4F8B-B8D9-91AC0ADFE95E}" type="slidenum">
              <a:rPr lang="fr-FR" sz="1200" smtClean="0">
                <a:latin typeface="Gill Sans" panose="020B0604020202020204"/>
              </a:rPr>
              <a:pPr algn="ctr"/>
              <a:t>11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473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>
                <a:solidFill>
                  <a:srgbClr val="C2113A"/>
                </a:solidFill>
              </a:rPr>
              <a:t>PROMOUVOIR : PARTAGER DE CONTENU VIA LINKEDIN SLIDESHARE</a:t>
            </a: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1" y="1343915"/>
            <a:ext cx="5274867" cy="35402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67" y="1092200"/>
            <a:ext cx="3869133" cy="404368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DF148CA5-3560-41F2-AF8C-07BD8781A623}" type="slidenum">
              <a:rPr lang="fr-FR" sz="1200" smtClean="0">
                <a:latin typeface="Gill Sans" panose="020B0604020202020204"/>
              </a:rPr>
              <a:pPr algn="ctr"/>
              <a:t>12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801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>
                <a:solidFill>
                  <a:srgbClr val="C2113A"/>
                </a:solidFill>
              </a:rPr>
              <a:t>PROMOUVOIR : PARTAGER DU CONTENU VIA LINKEDIN LEARNING</a:t>
            </a: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9" y="741680"/>
            <a:ext cx="8912930" cy="49987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AB4CCEAE-FCE2-48C9-8E80-6F8C8E306F79}" type="slidenum">
              <a:rPr lang="fr-FR" sz="1200" smtClean="0">
                <a:latin typeface="Gill Sans" panose="020B0604020202020204"/>
              </a:rPr>
              <a:pPr algn="ctr"/>
              <a:t>13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599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ÉTABLIR UN TABLEAU DE PUBLICATIONS MENSUEL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0" y="1059335"/>
            <a:ext cx="8465120" cy="494623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E7633A02-83A2-4DB2-8EA2-25AA00C8CD24}" type="slidenum">
              <a:rPr lang="fr-FR" sz="1200" smtClean="0">
                <a:latin typeface="Gill Sans" panose="020B0604020202020204"/>
              </a:rPr>
              <a:pPr algn="ctr"/>
              <a:t>14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525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8274818" cy="6492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/>
              <a:t>III.    </a:t>
            </a:r>
            <a:r>
              <a:rPr lang="fr-FR" dirty="0" smtClean="0"/>
              <a:t>Mesurer la performance des pages vitrines career center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E7351077-87D2-43FB-A773-BA0781DF4FE1}" type="slidenum">
              <a:rPr lang="fr-FR" sz="1200" smtClean="0">
                <a:latin typeface="Gill Sans" panose="020B0604020202020204"/>
              </a:rPr>
              <a:pPr algn="ctr"/>
              <a:t>15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248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1162019" y="1551521"/>
            <a:ext cx="2032000" cy="393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1800" b="1" dirty="0" smtClean="0">
                <a:solidFill>
                  <a:srgbClr val="3EC1CD"/>
                </a:solidFill>
              </a:rPr>
              <a:t>croissance</a:t>
            </a:r>
            <a:endParaRPr lang="fr-FR" sz="1800" b="1" dirty="0">
              <a:solidFill>
                <a:srgbClr val="3EC1CD"/>
              </a:solidFill>
            </a:endParaRPr>
          </a:p>
        </p:txBody>
      </p:sp>
      <p:sp>
        <p:nvSpPr>
          <p:cNvPr id="6" name="Titre 15"/>
          <p:cNvSpPr txBox="1">
            <a:spLocks/>
          </p:cNvSpPr>
          <p:nvPr/>
        </p:nvSpPr>
        <p:spPr>
          <a:xfrm>
            <a:off x="6221496" y="1551521"/>
            <a:ext cx="2032000" cy="39211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1800" b="1" dirty="0" smtClean="0">
                <a:solidFill>
                  <a:srgbClr val="3EC1CD"/>
                </a:solidFill>
              </a:rPr>
              <a:t>interaction</a:t>
            </a:r>
            <a:endParaRPr lang="fr-FR" sz="1800" b="1" dirty="0">
              <a:solidFill>
                <a:srgbClr val="3EC1CD"/>
              </a:solidFill>
            </a:endParaRPr>
          </a:p>
        </p:txBody>
      </p:sp>
      <p:sp>
        <p:nvSpPr>
          <p:cNvPr id="9" name="Titre 15"/>
          <p:cNvSpPr txBox="1">
            <a:spLocks/>
          </p:cNvSpPr>
          <p:nvPr/>
        </p:nvSpPr>
        <p:spPr>
          <a:xfrm>
            <a:off x="3632259" y="3888257"/>
            <a:ext cx="2032000" cy="39211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1800" b="1" dirty="0" smtClean="0">
                <a:solidFill>
                  <a:srgbClr val="3EC1CD"/>
                </a:solidFill>
              </a:rPr>
              <a:t>portée</a:t>
            </a:r>
            <a:endParaRPr lang="fr-FR" sz="1800" b="1" dirty="0">
              <a:solidFill>
                <a:srgbClr val="3EC1CD"/>
              </a:solidFill>
            </a:endParaRPr>
          </a:p>
        </p:txBody>
      </p:sp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MESURER LA PERFORMANCE DE NOS PLATEFORMES DIGITALES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827850" y="1945221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Évolution des abonnés</a:t>
            </a:r>
          </a:p>
          <a:p>
            <a:pPr lvl="0" algn="ctr"/>
            <a:r>
              <a:rPr lang="fr-FR" sz="1400" dirty="0" smtClean="0"/>
              <a:t>Données démographiques sur les abonnés</a:t>
            </a:r>
            <a:endParaRPr lang="fr-FR" sz="14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887327" y="2002372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Participation avec un </a:t>
            </a:r>
            <a:r>
              <a:rPr lang="fr-FR" sz="1400" dirty="0"/>
              <a:t>commentaire, </a:t>
            </a:r>
            <a:r>
              <a:rPr lang="fr-FR" sz="1400" dirty="0" err="1"/>
              <a:t>like</a:t>
            </a:r>
            <a:r>
              <a:rPr lang="fr-FR" sz="1400" dirty="0"/>
              <a:t>, partage, ou bien un clic sur la </a:t>
            </a:r>
            <a:r>
              <a:rPr lang="fr-FR" sz="1400" dirty="0" smtClean="0"/>
              <a:t>publication</a:t>
            </a:r>
            <a:endParaRPr lang="fr-FR" sz="14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3298090" y="4345567"/>
            <a:ext cx="2700338" cy="1140135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/>
              <a:t>N</a:t>
            </a:r>
            <a:r>
              <a:rPr lang="fr-FR" sz="1400" dirty="0" smtClean="0"/>
              <a:t>ombre </a:t>
            </a:r>
            <a:r>
              <a:rPr lang="fr-FR" sz="1400" dirty="0"/>
              <a:t>de personnes auxquelles </a:t>
            </a:r>
            <a:r>
              <a:rPr lang="fr-FR" sz="1400" dirty="0" smtClean="0"/>
              <a:t>les </a:t>
            </a:r>
            <a:r>
              <a:rPr lang="fr-FR" sz="1400" dirty="0"/>
              <a:t>publications ont été diffusées.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224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Non seulement par des objectifs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chiffrés,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mais aussi par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des objectifs de progression et d’interaction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DB9FA541-360C-4A9C-A614-EC0951582CA3}" type="slidenum">
              <a:rPr lang="fr-FR" sz="1200" smtClean="0">
                <a:latin typeface="Gill Sans" panose="020B0604020202020204"/>
              </a:rPr>
              <a:pPr algn="ctr"/>
              <a:t>16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76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4" grpId="0"/>
      <p:bldP spid="15" grpId="0" animBg="1"/>
      <p:bldP spid="16" grpId="0" animBg="1"/>
      <p:bldP spid="1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CROISSANCE SUR LINKEDIN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246979" y="4995090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Données démographiques des abonnés par taille de l’entreprise</a:t>
            </a:r>
            <a:endParaRPr lang="fr-FR" sz="14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290967" y="5015185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Données démographiques des abonnés par secteur</a:t>
            </a:r>
            <a:endParaRPr lang="fr-FR" sz="14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177327" y="4974989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Données démographiques des abonnés par fonction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31" y="809052"/>
            <a:ext cx="6151442" cy="1669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34" y="2591776"/>
            <a:ext cx="4475117" cy="23304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B45406E9-0B10-41C5-8924-6BD4F38991C8}" type="slidenum">
              <a:rPr lang="fr-FR" sz="1200" smtClean="0">
                <a:latin typeface="Gill Sans" panose="020B0604020202020204"/>
              </a:rPr>
              <a:pPr algn="ctr"/>
              <a:t>17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4833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PORTÉE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94" y="1428957"/>
            <a:ext cx="5248544" cy="3528733"/>
          </a:xfrm>
          <a:prstGeom prst="rect">
            <a:avLst/>
          </a:prstGeom>
        </p:spPr>
      </p:pic>
      <p:sp>
        <p:nvSpPr>
          <p:cNvPr id="9" name="Rectangle à coins arrondis 14"/>
          <p:cNvSpPr/>
          <p:nvPr/>
        </p:nvSpPr>
        <p:spPr>
          <a:xfrm>
            <a:off x="1255594" y="4957690"/>
            <a:ext cx="7001301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/>
              <a:t>+ </a:t>
            </a:r>
            <a:r>
              <a:rPr lang="fr-FR" sz="1400" dirty="0" smtClean="0"/>
              <a:t>LA PORTEE DE NOS PUBLICATIONS EST IMPORTANTE</a:t>
            </a:r>
          </a:p>
          <a:p>
            <a:pPr algn="ctr"/>
            <a:r>
              <a:rPr lang="fr-FR" sz="1400" dirty="0" smtClean="0"/>
              <a:t>+ DE CHANCE POUR AVOIR LE MAXIMUM D’ENGAGEMENT DE LA PART DE NOS ABONNES</a:t>
            </a:r>
            <a:endParaRPr lang="fr-FR" sz="1400" dirty="0"/>
          </a:p>
        </p:txBody>
      </p:sp>
      <p:sp>
        <p:nvSpPr>
          <p:cNvPr id="11" name="Rectangle à coins arrondis 9"/>
          <p:cNvSpPr/>
          <p:nvPr/>
        </p:nvSpPr>
        <p:spPr>
          <a:xfrm>
            <a:off x="3442876" y="852939"/>
            <a:ext cx="2100780" cy="340964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LinkedIn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8A48955-9A83-4290-86EE-0DB2F39548E9}" type="slidenum">
              <a:rPr lang="fr-FR" sz="1200" smtClean="0">
                <a:latin typeface="Gill Sans" panose="020B0604020202020204"/>
              </a:rPr>
              <a:pPr algn="ctr"/>
              <a:t>18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973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L’INTERACTION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255594" y="5017981"/>
            <a:ext cx="7001301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/>
              <a:t>+ L’ENGAGEMENT EST IMPORTANT </a:t>
            </a:r>
          </a:p>
          <a:p>
            <a:pPr algn="ctr"/>
            <a:r>
              <a:rPr lang="fr-FR" sz="1400" dirty="0"/>
              <a:t>+ DE CHANCE QUE NOS PUBLICATIONS SOIENT VIRALES ET VISIBLES PAR « LES AMIS DE NOS ABONNÉS » </a:t>
            </a:r>
          </a:p>
          <a:p>
            <a:pPr algn="ctr"/>
            <a:r>
              <a:rPr lang="fr-FR" sz="1400" dirty="0"/>
              <a:t>+ DE NOUVEAUX FANS POTENTIELS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98" y="1509772"/>
            <a:ext cx="5546187" cy="33956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A63C3996-A2D7-49BE-9E2C-B8E975B4B14E}" type="slidenum">
              <a:rPr lang="fr-FR" sz="1200" smtClean="0">
                <a:latin typeface="Gill Sans" panose="020B0604020202020204"/>
              </a:rPr>
              <a:pPr algn="ctr"/>
              <a:t>19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  <p:sp>
        <p:nvSpPr>
          <p:cNvPr id="8" name="Rectangle à coins arrondis 9"/>
          <p:cNvSpPr/>
          <p:nvPr/>
        </p:nvSpPr>
        <p:spPr>
          <a:xfrm>
            <a:off x="3442876" y="852939"/>
            <a:ext cx="2100780" cy="340964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LinkedIn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7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199" y="2792413"/>
            <a:ext cx="8093947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 smtClean="0"/>
              <a:t>I.    Que publier SUR vos pages vitrine LINKEDIN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157614DA-3EB5-4634-A993-89FFE777AA2D}" type="slidenum">
              <a:rPr lang="fr-FR" sz="1200" smtClean="0">
                <a:latin typeface="Gill Sans" panose="020B0604020202020204"/>
              </a:rPr>
              <a:pPr algn="ctr"/>
              <a:t>2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642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8274818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 smtClean="0"/>
              <a:t>Iv.    Liens utiles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90620DD6-0964-49C4-89C6-C31E7A2AEC2D}" type="slidenum">
              <a:rPr lang="fr-FR" sz="1200" smtClean="0">
                <a:latin typeface="Gill Sans" panose="020B0604020202020204"/>
              </a:rPr>
              <a:pPr algn="ctr"/>
              <a:t>20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806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LIENS UTILES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0350" y="1326842"/>
            <a:ext cx="8061387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Site pour les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ressources graphiques :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hlinkClick r:id="rId2"/>
              </a:rPr>
              <a:t>http ://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hlinkClick r:id="rId2"/>
              </a:rPr>
              <a:t>www.freepik.com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hlinkClick r:id="rId2"/>
              </a:rPr>
              <a:t>/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683"/>
            <a:ext cx="9144000" cy="349337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B752758B-56F8-45D1-AA83-FEEBF6ECC831}" type="slidenum">
              <a:rPr lang="fr-FR" sz="1200" smtClean="0">
                <a:latin typeface="Gill Sans" panose="020B0604020202020204"/>
              </a:rPr>
              <a:pPr algn="ctr"/>
              <a:t>21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986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LIENS UTILES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0350" y="1326842"/>
            <a:ext cx="8061387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Banque d’image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du programme :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hlinkClick r:id="rId2"/>
              </a:rPr>
              <a:t>http ://file.careercenter.ma :8080/</a:t>
            </a:r>
            <a:r>
              <a:rPr lang="fr-FR" sz="2000" dirty="0" err="1" smtClean="0">
                <a:solidFill>
                  <a:srgbClr val="17375E"/>
                </a:solidFill>
                <a:latin typeface="Gill Sans" panose="020B0604020202020204" charset="0"/>
                <a:hlinkClick r:id="rId2"/>
              </a:rPr>
              <a:t>share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hlinkClick r:id="rId2"/>
              </a:rPr>
              <a:t>/page/site/banque-</a:t>
            </a:r>
            <a:r>
              <a:rPr lang="fr-FR" sz="2000" dirty="0" err="1" smtClean="0">
                <a:solidFill>
                  <a:srgbClr val="17375E"/>
                </a:solidFill>
                <a:latin typeface="Gill Sans" panose="020B0604020202020204" charset="0"/>
                <a:hlinkClick r:id="rId2"/>
              </a:rPr>
              <a:t>dimage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hlinkClick r:id="rId2"/>
              </a:rPr>
              <a:t>/</a:t>
            </a:r>
            <a:r>
              <a:rPr lang="fr-FR" sz="2000" dirty="0" err="1" smtClean="0">
                <a:solidFill>
                  <a:srgbClr val="17375E"/>
                </a:solidFill>
                <a:latin typeface="Gill Sans" panose="020B0604020202020204" charset="0"/>
                <a:hlinkClick r:id="rId2"/>
              </a:rPr>
              <a:t>documentlibrary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682"/>
            <a:ext cx="9144000" cy="32147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633C455E-ED5E-4A36-81AA-D24ABB746E3F}" type="slidenum">
              <a:rPr lang="fr-FR" sz="1200" smtClean="0">
                <a:latin typeface="Gill Sans" panose="020B0604020202020204"/>
              </a:rPr>
              <a:pPr algn="ctr"/>
              <a:t>22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336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LIENS UTILES </a:t>
            </a:r>
            <a:endParaRPr lang="fr-FR" sz="1800" b="1" dirty="0">
              <a:solidFill>
                <a:srgbClr val="C2113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350" y="1326842"/>
            <a:ext cx="8061387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Plateforme pour la réduction des liens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/>
              </a:rPr>
              <a:t>: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/>
                <a:hlinkClick r:id="rId2"/>
              </a:rPr>
              <a:t>https ://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hlinkClick r:id="rId2"/>
              </a:rPr>
              <a:t>www.bitly.com/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3" y="1696174"/>
            <a:ext cx="8199455" cy="4304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66982" y="2199054"/>
            <a:ext cx="2675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contact@careercenter.ma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Mot de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passe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: test123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B3F0A87-585E-44AA-A560-BAEC00AFE8FA}" type="slidenum">
              <a:rPr lang="fr-FR" sz="1200" smtClean="0">
                <a:latin typeface="Gill Sans" panose="020B0604020202020204"/>
              </a:rPr>
              <a:pPr algn="ctr"/>
              <a:t>23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147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901700" y="2119170"/>
            <a:ext cx="7340600" cy="149823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latin typeface="+mn-lt"/>
              </a:rPr>
              <a:t>En cas de besoin :</a:t>
            </a:r>
          </a:p>
          <a:p>
            <a:pPr algn="ctr" fontAlgn="auto">
              <a:spcAft>
                <a:spcPts val="0"/>
              </a:spcAft>
              <a:defRPr/>
            </a:pPr>
            <a:endParaRPr lang="fr-FR" dirty="0" smtClean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latin typeface="+mn-lt"/>
                <a:hlinkClick r:id="rId2"/>
              </a:rPr>
              <a:t>mbencheqroun@careercenter.ma</a:t>
            </a:r>
            <a:endParaRPr lang="fr-FR" dirty="0" smtClean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latin typeface="+mn-lt"/>
              </a:rPr>
              <a:t>CC: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latin typeface="+mn-lt"/>
                <a:hlinkClick r:id="rId3"/>
              </a:rPr>
              <a:t>lbouamar@careercenter.ma</a:t>
            </a:r>
            <a:r>
              <a:rPr lang="fr-FR" dirty="0" smtClean="0">
                <a:latin typeface="+mn-lt"/>
              </a:rPr>
              <a:t>  </a:t>
            </a:r>
            <a:endParaRPr lang="fr-FR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2433531C-4DFA-4294-8AC5-38C3E0471C5F}" type="slidenum">
              <a:rPr lang="fr-FR" sz="1200" smtClean="0">
                <a:latin typeface="Gill Sans" panose="020B0604020202020204"/>
              </a:rPr>
              <a:pPr algn="ctr"/>
              <a:t>24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>
              <a:latin typeface="Gill Sans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QUE PUBLIER SUR LA PAGE DU CAREER CENTER ?</a:t>
            </a:r>
          </a:p>
        </p:txBody>
      </p:sp>
      <p:sp>
        <p:nvSpPr>
          <p:cNvPr id="5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Quels types de contenus pour quels messages ?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226" y="1553215"/>
            <a:ext cx="8566820" cy="2718693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Les informations sur la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vie du </a:t>
            </a:r>
            <a:r>
              <a:rPr lang="fr-FR" sz="2000" b="1" dirty="0" err="1">
                <a:solidFill>
                  <a:srgbClr val="17375E"/>
                </a:solidFill>
                <a:latin typeface="Gill Sans" panose="020B0604020202020204" charset="0"/>
              </a:rPr>
              <a:t>Career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Center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 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(ateliers, formations, événements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...) </a:t>
            </a: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Des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conseils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et des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outils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pour accroître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l’employabilité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(cf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.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contenus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Virtual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 charset="0"/>
              </a:rPr>
              <a:t>Career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Center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ou venant d’autres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sources)</a:t>
            </a: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Des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campagnes de mobilisation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destinées à booster ou à accompagner les activités du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 charset="0"/>
              </a:rPr>
              <a:t>Career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Center </a:t>
            </a: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BBB4018-8852-4E0E-9425-3234EF7828CA}" type="slidenum">
              <a:rPr lang="fr-FR" sz="1200" smtClean="0">
                <a:latin typeface="Gill Sans" panose="020B0604020202020204"/>
              </a:rPr>
              <a:pPr algn="ctr"/>
              <a:t>3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129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QUE PUBLIER SUR LA PAGE DU CAREER CENTER ?</a:t>
            </a:r>
          </a:p>
        </p:txBody>
      </p:sp>
      <p:sp>
        <p:nvSpPr>
          <p:cNvPr id="5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Quels types de contenus pour quels messages ?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226" y="1524901"/>
            <a:ext cx="8566820" cy="220573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En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revanche,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les pages LinkedIn du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Career Center ne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doivent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pas 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: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85750" lvl="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Etre le relai d’informations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sur la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vie générale de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l’université/centre de formation professionnelle</a:t>
            </a:r>
          </a:p>
          <a:p>
            <a:pPr marL="285750" lvl="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Se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faire l’écho d’informations qui n’ont aucun rapport avec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l’employabilité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ED20AD0B-3E5B-4ACA-87A6-3F8F5C145B2B}" type="slidenum">
              <a:rPr lang="fr-FR" sz="1200" smtClean="0">
                <a:latin typeface="Gill Sans" panose="020B0604020202020204"/>
              </a:rPr>
              <a:pPr algn="ctr"/>
              <a:t>4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2227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3850" y="1547813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1. </a:t>
            </a:r>
            <a:r>
              <a:rPr lang="fr-FR" sz="1400" dirty="0"/>
              <a:t>Promotion des services et missions du Career Center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323850" y="2576513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2. </a:t>
            </a:r>
            <a:r>
              <a:rPr lang="fr-FR" sz="1400" dirty="0"/>
              <a:t>Activités du Career Center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23850" y="3605213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3. </a:t>
            </a:r>
            <a:r>
              <a:rPr lang="fr-FR" sz="1400" dirty="0"/>
              <a:t>Contenus du </a:t>
            </a:r>
            <a:r>
              <a:rPr lang="fr-FR" sz="1400" dirty="0" smtClean="0"/>
              <a:t>VCC – Virtual Career Center</a:t>
            </a:r>
            <a:endParaRPr lang="fr-FR" sz="1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23850" y="4633913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4. </a:t>
            </a:r>
            <a:r>
              <a:rPr lang="fr-FR" sz="1400" dirty="0"/>
              <a:t>Offres d'emploi, stage, volontariat</a:t>
            </a:r>
          </a:p>
        </p:txBody>
      </p:sp>
      <p:sp>
        <p:nvSpPr>
          <p:cNvPr id="1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LES 10 TYPES DE CONTENU A PUBLIER</a:t>
            </a:r>
          </a:p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3398043" y="2578716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6. </a:t>
            </a:r>
            <a:r>
              <a:rPr lang="fr-FR" sz="1400" dirty="0"/>
              <a:t>Témoignages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399354" y="3605213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7. </a:t>
            </a:r>
            <a:r>
              <a:rPr lang="fr-FR" sz="1400" dirty="0"/>
              <a:t>Infos générales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366711" y="1547812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5. Actualité </a:t>
            </a:r>
            <a:r>
              <a:rPr lang="fr-FR" sz="1400" dirty="0" err="1" smtClean="0"/>
              <a:t>Corporate</a:t>
            </a:r>
            <a:endParaRPr lang="fr-FR" sz="14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3399354" y="4633913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8. </a:t>
            </a:r>
            <a:r>
              <a:rPr lang="fr-FR" sz="1400" dirty="0"/>
              <a:t>Citations </a:t>
            </a:r>
            <a:r>
              <a:rPr lang="fr-FR" sz="1400" dirty="0" err="1"/>
              <a:t>inspirationnelles</a:t>
            </a:r>
            <a:r>
              <a:rPr lang="fr-FR" sz="1400" dirty="0"/>
              <a:t> / motivantes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252092" y="3605212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10. </a:t>
            </a:r>
            <a:r>
              <a:rPr lang="fr-FR" sz="1400" dirty="0"/>
              <a:t>Infos institutionnelles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6252092" y="2576512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9. Veille métier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9C64A6E6-2E0E-4E41-9485-5E710423D40E}" type="slidenum">
              <a:rPr lang="fr-FR" sz="1200" smtClean="0">
                <a:latin typeface="Gill Sans" panose="020B0604020202020204"/>
              </a:rPr>
              <a:pPr algn="ctr"/>
              <a:t>5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989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3850" y="1547813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1. Publier </a:t>
            </a:r>
            <a:r>
              <a:rPr lang="fr-FR" sz="1400" dirty="0"/>
              <a:t>régulièrement 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323850" y="2576513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2. Préférer </a:t>
            </a:r>
            <a:r>
              <a:rPr lang="fr-FR" sz="1400" dirty="0"/>
              <a:t>les textes </a:t>
            </a:r>
            <a:r>
              <a:rPr lang="fr-FR" sz="1400" dirty="0" smtClean="0"/>
              <a:t>courts</a:t>
            </a:r>
            <a:endParaRPr lang="fr-FR" sz="1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23850" y="3605213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3. Veiller au timing </a:t>
            </a:r>
            <a:r>
              <a:rPr lang="fr-FR" sz="1400" dirty="0"/>
              <a:t>de publication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3850" y="4633913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4. Privilégier </a:t>
            </a:r>
            <a:r>
              <a:rPr lang="fr-FR" sz="1400" dirty="0"/>
              <a:t>les contenus </a:t>
            </a:r>
            <a:r>
              <a:rPr lang="fr-FR" sz="1400" dirty="0" smtClean="0"/>
              <a:t>visuels</a:t>
            </a:r>
            <a:r>
              <a:rPr lang="fr-FR" sz="1400" dirty="0"/>
              <a:t> </a:t>
            </a:r>
            <a:r>
              <a:rPr lang="fr-FR" sz="1400" dirty="0" smtClean="0"/>
              <a:t>: </a:t>
            </a:r>
            <a:r>
              <a:rPr lang="fr-FR" sz="1400" dirty="0"/>
              <a:t>vidéos / </a:t>
            </a:r>
            <a:r>
              <a:rPr lang="fr-FR" sz="1400" dirty="0" smtClean="0"/>
              <a:t>photos</a:t>
            </a:r>
            <a:endParaRPr lang="fr-FR" sz="1400" dirty="0"/>
          </a:p>
        </p:txBody>
      </p:sp>
      <p:sp>
        <p:nvSpPr>
          <p:cNvPr id="1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LES 8 </a:t>
            </a:r>
            <a:r>
              <a:rPr lang="fr-FR" dirty="0" err="1"/>
              <a:t>RèGLES</a:t>
            </a:r>
            <a:r>
              <a:rPr lang="fr-FR" dirty="0"/>
              <a:t> D’OR D’UNE GESTION EFFICACE</a:t>
            </a:r>
          </a:p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3398043" y="2578716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/>
              <a:t>5</a:t>
            </a:r>
            <a:r>
              <a:rPr lang="fr-FR" sz="1400" dirty="0" smtClean="0"/>
              <a:t>. Choisir </a:t>
            </a:r>
            <a:r>
              <a:rPr lang="fr-FR" sz="1400" dirty="0"/>
              <a:t>les photos avec précaution </a:t>
            </a:r>
          </a:p>
          <a:p>
            <a:pPr algn="ctr"/>
            <a:r>
              <a:rPr lang="fr-FR" sz="1400" dirty="0"/>
              <a:t>=&gt; cohérentes avec les objectifs et la cible voulue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399354" y="3605213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/>
              <a:t>6</a:t>
            </a:r>
            <a:r>
              <a:rPr lang="fr-FR" sz="1400" dirty="0" smtClean="0"/>
              <a:t>. Rester professionnel dans vos </a:t>
            </a:r>
            <a:r>
              <a:rPr lang="fr-FR" sz="1400" dirty="0" err="1" smtClean="0"/>
              <a:t>posts</a:t>
            </a:r>
            <a:endParaRPr lang="fr-FR" sz="14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252092" y="3605212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8. Suivre </a:t>
            </a:r>
            <a:r>
              <a:rPr lang="fr-FR" sz="1400" dirty="0"/>
              <a:t>et évaluer l’impact de sa page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6252092" y="2576512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7. Interagir </a:t>
            </a:r>
            <a:r>
              <a:rPr lang="fr-FR" sz="1400" dirty="0"/>
              <a:t>avec la communauté et ne pas se contenter de promouvoir le Career Center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DA530759-15AF-4DB4-98A1-8C09F8C6F016}" type="slidenum">
              <a:rPr lang="fr-FR" sz="1200" smtClean="0">
                <a:latin typeface="Gill Sans" panose="020B0604020202020204"/>
              </a:rPr>
              <a:pPr algn="ctr"/>
              <a:t>6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1438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/>
      <p:bldP spid="11" grpId="0" animBg="1"/>
      <p:bldP spid="12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199" y="2792413"/>
            <a:ext cx="8093947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 smtClean="0"/>
              <a:t>Ii.    Promouvoir votre page </a:t>
            </a:r>
            <a:r>
              <a:rPr lang="fr-FR" dirty="0" err="1" smtClean="0"/>
              <a:t>linkedin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0E31D7FA-EAF3-4ADA-8D7A-9D2F4D79FDF1}" type="slidenum">
              <a:rPr lang="fr-FR" sz="1200" smtClean="0">
                <a:latin typeface="Gill Sans" panose="020B0604020202020204"/>
              </a:rPr>
              <a:pPr algn="ctr"/>
              <a:t>7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804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4"/>
            <a:ext cx="8534400" cy="692337"/>
          </a:xfrm>
        </p:spPr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 dirty="0">
                <a:solidFill>
                  <a:srgbClr val="C2113A"/>
                </a:solidFill>
              </a:rPr>
              <a:t>PROMOUVOIR : REJOINDRE DES GROUPES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63226"/>
            <a:ext cx="7018935" cy="463296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b="36407"/>
          <a:stretch/>
        </p:blipFill>
        <p:spPr>
          <a:xfrm>
            <a:off x="6705600" y="1651186"/>
            <a:ext cx="2297354" cy="2733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224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Rejoindre et contribuer aux discussions de groupe pour attirer plus de jeunes vers votre page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9059CE4C-36E6-4FA1-B2AA-FEF90E9A2231}" type="slidenum">
              <a:rPr lang="fr-FR" sz="1200" smtClean="0">
                <a:latin typeface="Gill Sans" panose="020B0604020202020204"/>
              </a:rPr>
              <a:pPr algn="ctr"/>
              <a:t>8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946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>
                <a:solidFill>
                  <a:srgbClr val="C2113A"/>
                </a:solidFill>
              </a:rPr>
              <a:t>PROMOUVOIR : CHERCHER DES OFFRES D’EMPLOI</a:t>
            </a: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99" y="1724058"/>
            <a:ext cx="7084088" cy="43356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224" y="958850"/>
            <a:ext cx="8534400" cy="76944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Exploiter l’outil « recherche d’emploi 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» :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l’idée n’est pas de trouver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une offre d’emploi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pour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postuler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mais plutôt de reprendre l’offre et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d’en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faire un contenu à publier sur votre page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52052F10-9B41-4B6B-8BC8-F82FCDDE4D88}" type="slidenum">
              <a:rPr lang="fr-FR" sz="1200" smtClean="0">
                <a:latin typeface="Gill Sans" panose="020B0604020202020204"/>
              </a:rPr>
              <a:pPr algn="ctr"/>
              <a:t>9</a:t>
            </a:fld>
            <a:r>
              <a:rPr lang="fr-FR" sz="1200" smtClean="0">
                <a:latin typeface="Gill Sans" panose="020B0604020202020204"/>
              </a:rPr>
              <a:t> / 24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83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4BF8647-B3AC-4CE3-84D1-5EEF396173CB}"/>
    </a:ext>
  </a:extLst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E77EAAE-6930-481F-AA5D-D171675B2CA4}"/>
    </a:ext>
  </a:extLst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B5E89FB3-05B5-4DBB-A51F-90584442F94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USAID_CC_Template-2016 01-VAL</Template>
  <TotalTime>17648</TotalTime>
  <Words>632</Words>
  <Application>Microsoft Office PowerPoint</Application>
  <PresentationFormat>Affichage à l'écran (4:3)</PresentationFormat>
  <Paragraphs>122</Paragraphs>
  <Slides>24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Gill Sans</vt:lpstr>
      <vt:lpstr>Gill Sans MT</vt:lpstr>
      <vt:lpstr>Symbol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Mourad Bencheqroun</dc:creator>
  <cp:lastModifiedBy>SD</cp:lastModifiedBy>
  <cp:revision>503</cp:revision>
  <cp:lastPrinted>2017-01-23T17:13:36Z</cp:lastPrinted>
  <dcterms:created xsi:type="dcterms:W3CDTF">2016-02-12T16:57:42Z</dcterms:created>
  <dcterms:modified xsi:type="dcterms:W3CDTF">2019-06-18T14:01:13Z</dcterms:modified>
</cp:coreProperties>
</file>